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Fira Sans Bold" charset="1" panose="020B0803050000020004"/>
      <p:regular r:id="rId16"/>
    </p:embeddedFont>
    <p:embeddedFont>
      <p:font typeface="Fira Sans Bold Bold" charset="1" panose="020B0903050000020004"/>
      <p:regular r:id="rId17"/>
    </p:embeddedFont>
    <p:embeddedFont>
      <p:font typeface="Fira Sans Bold Italics" charset="1" panose="020B0803050000020004"/>
      <p:regular r:id="rId18"/>
    </p:embeddedFont>
    <p:embeddedFont>
      <p:font typeface="Fira Sans Bold Bold Italics" charset="1" panose="020B0903050000020004"/>
      <p:regular r:id="rId19"/>
    </p:embeddedFont>
    <p:embeddedFont>
      <p:font typeface="Fira Sans Light" charset="1" panose="020B0403050000020004"/>
      <p:regular r:id="rId20"/>
    </p:embeddedFont>
    <p:embeddedFont>
      <p:font typeface="Fira Sans Light Bold" charset="1" panose="020B0503050000020004"/>
      <p:regular r:id="rId21"/>
    </p:embeddedFont>
    <p:embeddedFont>
      <p:font typeface="Fira Sans Light Italics" charset="1" panose="020B0403050000020004"/>
      <p:regular r:id="rId22"/>
    </p:embeddedFont>
    <p:embeddedFont>
      <p:font typeface="Fira Sans Light Bold Italics" charset="1" panose="020B0503050000020004"/>
      <p:regular r:id="rId23"/>
    </p:embeddedFont>
    <p:embeddedFont>
      <p:font typeface="Fira Sans Medium" charset="1" panose="020B0603050000020004"/>
      <p:regular r:id="rId24"/>
    </p:embeddedFont>
    <p:embeddedFont>
      <p:font typeface="Fira Sans Medium Bold" charset="1" panose="020B0603050000020004"/>
      <p:regular r:id="rId25"/>
    </p:embeddedFont>
    <p:embeddedFont>
      <p:font typeface="Fira Sans Medium Italics" charset="1" panose="020B0603050000020004"/>
      <p:regular r:id="rId26"/>
    </p:embeddedFont>
    <p:embeddedFont>
      <p:font typeface="Fira Sans Medium Bold Italics" charset="1" panose="020B07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8802"/>
          <a:stretch>
            <a:fillRect/>
          </a:stretch>
        </p:blipFill>
        <p:spPr>
          <a:xfrm flipH="false" flipV="false" rot="0">
            <a:off x="11433250" y="0"/>
            <a:ext cx="11652100" cy="52667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830317"/>
            <a:ext cx="638235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Light"/>
              </a:rPr>
              <a:t>Ang Kah Shin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Light"/>
              </a:rPr>
              <a:t>P2004176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Light"/>
              </a:rPr>
              <a:t>DAAA/FT/2B/04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38493"/>
            <a:ext cx="9833475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CFECFA"/>
                </a:solidFill>
                <a:latin typeface="Fira Sans Medium"/>
              </a:rPr>
              <a:t>CIFAR-10 &amp; Fashion MNIST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CC4646"/>
                </a:solidFill>
                <a:latin typeface="Fira Sans Medium"/>
              </a:rPr>
              <a:t>Image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CC4646"/>
                </a:solidFill>
                <a:latin typeface="Fira Sans Medium"/>
              </a:rPr>
              <a:t>Classification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33250" y="5266726"/>
            <a:ext cx="8715053" cy="8715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26736"/>
            <a:ext cx="6382355" cy="69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3999">
                <a:solidFill>
                  <a:srgbClr val="FFFFFF"/>
                </a:solidFill>
                <a:latin typeface="Fira Sans Light Italics"/>
              </a:rPr>
              <a:t>ST1504: Deep Learning CA1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230600" cy="130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u="sng">
                <a:solidFill>
                  <a:srgbClr val="CC4646"/>
                </a:solidFill>
                <a:latin typeface="Fira Sans Bold"/>
              </a:rPr>
              <a:t>Limitations</a:t>
            </a:r>
            <a:r>
              <a:rPr lang="en-US" sz="8500">
                <a:solidFill>
                  <a:srgbClr val="000000"/>
                </a:solidFill>
                <a:latin typeface="Fira Sans Bold"/>
              </a:rPr>
              <a:t> of Traditional VGG16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6775"/>
            <a:ext cx="5351711" cy="8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CC4646"/>
                </a:solidFill>
                <a:latin typeface="Open Sans Bold"/>
              </a:rPr>
              <a:t>Too many Layers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50697" y="5038725"/>
            <a:ext cx="9137303" cy="17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CC4646"/>
                </a:solidFill>
                <a:latin typeface="Open Sans Bold"/>
              </a:rPr>
              <a:t>Long Training time per epoch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62389" y="8391575"/>
            <a:ext cx="6976616" cy="8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CC4646"/>
                </a:solidFill>
                <a:latin typeface="Open Sans Bold"/>
              </a:rPr>
              <a:t>Too many Parameters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10287000" cy="102870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63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0"/>
            <a:ext cx="10287000" cy="1028700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FE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15169" y="4448175"/>
            <a:ext cx="1105766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Model </a:t>
            </a:r>
            <a:r>
              <a:rPr lang="en-US" sz="9000">
                <a:solidFill>
                  <a:srgbClr val="CC4646"/>
                </a:solidFill>
                <a:latin typeface="Fira Sans Bold"/>
              </a:rPr>
              <a:t>Improvement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16747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ira Sans Bold"/>
              </a:rPr>
              <a:t>Fashion MNIST: </a:t>
            </a:r>
            <a:r>
              <a:rPr lang="en-US" sz="9000">
                <a:solidFill>
                  <a:srgbClr val="CC4646"/>
                </a:solidFill>
                <a:latin typeface="Fira Sans Bold"/>
              </a:rPr>
              <a:t>Modified VGG-07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5143500"/>
            <a:ext cx="968201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2481001" y="4266118"/>
            <a:ext cx="14327684" cy="181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Increased Convolution layers from base model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(7 layers)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8323768"/>
            <a:ext cx="968201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2481001" y="7446387"/>
            <a:ext cx="16291099" cy="181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Added Batch Normalization after every 2 Convolution blocks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88745" y="0"/>
            <a:ext cx="309925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771900"/>
            <a:ext cx="11034042" cy="59319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9175"/>
            <a:ext cx="116747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ira Sans Bold"/>
              </a:rPr>
              <a:t>Fashion MNIST: </a:t>
            </a:r>
            <a:r>
              <a:rPr lang="en-US" sz="9000">
                <a:solidFill>
                  <a:srgbClr val="CC4646"/>
                </a:solidFill>
                <a:latin typeface="Fira Sans Bold"/>
              </a:rPr>
              <a:t>Modified VGG-07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05687" y="9248142"/>
            <a:ext cx="4783058" cy="81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4731">
                <a:solidFill>
                  <a:srgbClr val="CC4646"/>
                </a:solidFill>
                <a:latin typeface="Open Sans Bold"/>
              </a:rPr>
              <a:t>Accuracy: 93.7%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490665" cy="3388323"/>
            <a:chOff x="0" y="0"/>
            <a:chExt cx="12654220" cy="45177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65422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Fira Sans Bold"/>
                </a:rPr>
                <a:t>CIFAR-10:</a:t>
              </a:r>
            </a:p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CC4646"/>
                  </a:solidFill>
                  <a:latin typeface="Fira Sans Bold"/>
                </a:rPr>
                <a:t>Modified VGG-13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79589"/>
              <a:ext cx="808339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4677114"/>
            <a:ext cx="799919" cy="0"/>
          </a:xfrm>
          <a:prstGeom prst="line">
            <a:avLst/>
          </a:prstGeom>
          <a:ln cap="rnd" w="66675">
            <a:solidFill>
              <a:srgbClr val="CFECF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2228579" y="3945198"/>
            <a:ext cx="16059421" cy="150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Increased Convolution layers from base model</a:t>
            </a:r>
          </a:p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(13 layers)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6297114"/>
            <a:ext cx="799919" cy="0"/>
          </a:xfrm>
          <a:prstGeom prst="line">
            <a:avLst/>
          </a:prstGeom>
          <a:ln cap="rnd" w="66675">
            <a:solidFill>
              <a:srgbClr val="CFECF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2228579" y="5884097"/>
            <a:ext cx="16059421" cy="74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Added Batch Normalization after every 2 Convolution blocks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7661033"/>
            <a:ext cx="799919" cy="0"/>
          </a:xfrm>
          <a:prstGeom prst="line">
            <a:avLst/>
          </a:prstGeom>
          <a:ln cap="rnd" w="66675">
            <a:solidFill>
              <a:srgbClr val="CFECF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2228579" y="6929117"/>
            <a:ext cx="16059421" cy="150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Replaced multiple Dense layers with </a:t>
            </a:r>
          </a:p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a single </a:t>
            </a:r>
            <a:r>
              <a:rPr lang="en-US" sz="4296">
                <a:solidFill>
                  <a:srgbClr val="CC4646"/>
                </a:solidFill>
                <a:latin typeface="Open Sans"/>
              </a:rPr>
              <a:t>Global Average Pooling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8931008"/>
            <a:ext cx="799919" cy="0"/>
          </a:xfrm>
          <a:prstGeom prst="line">
            <a:avLst/>
          </a:prstGeom>
          <a:ln cap="rnd" w="66675">
            <a:solidFill>
              <a:srgbClr val="CFECF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2228579" y="8517990"/>
            <a:ext cx="16059421" cy="74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4296">
                <a:solidFill>
                  <a:srgbClr val="CFECFA"/>
                </a:solidFill>
                <a:latin typeface="Open Sans"/>
              </a:rPr>
              <a:t>Added Reduce Learning Rate on Plateau on model callbacks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97689" y="0"/>
            <a:ext cx="2490311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342123"/>
            <a:ext cx="11027285" cy="59448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9490665" cy="3388323"/>
            <a:chOff x="0" y="0"/>
            <a:chExt cx="12654220" cy="45177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65422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Fira Sans Bold"/>
                </a:rPr>
                <a:t>CIFAR-10:</a:t>
              </a:r>
            </a:p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CC4646"/>
                  </a:solidFill>
                  <a:latin typeface="Fira Sans Bold"/>
                </a:rPr>
                <a:t>Modified VGG-13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79589"/>
              <a:ext cx="808339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82229" y="3886415"/>
            <a:ext cx="4783058" cy="81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4731">
                <a:solidFill>
                  <a:srgbClr val="CC4646"/>
                </a:solidFill>
                <a:latin typeface="Open Sans Bold"/>
              </a:rPr>
              <a:t>Accuracy: 88.3%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C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646241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CFECFA"/>
                </a:solidFill>
                <a:latin typeface="Open Sans Extra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176433" y="2811769"/>
            <a:ext cx="9935134" cy="1920263"/>
            <a:chOff x="0" y="0"/>
            <a:chExt cx="13246846" cy="25603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246846" cy="2560351"/>
              <a:chOff x="0" y="0"/>
              <a:chExt cx="3435829" cy="664077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3435829" cy="664077"/>
              </a:xfrm>
              <a:custGeom>
                <a:avLst/>
                <a:gdLst/>
                <a:ahLst/>
                <a:cxnLst/>
                <a:rect r="r" b="b" t="t" l="l"/>
                <a:pathLst>
                  <a:path h="664077" w="3435829">
                    <a:moveTo>
                      <a:pt x="3311368" y="664077"/>
                    </a:moveTo>
                    <a:lnTo>
                      <a:pt x="124460" y="664077"/>
                    </a:lnTo>
                    <a:cubicBezTo>
                      <a:pt x="55880" y="664077"/>
                      <a:pt x="0" y="608197"/>
                      <a:pt x="0" y="53961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11369" y="0"/>
                    </a:lnTo>
                    <a:cubicBezTo>
                      <a:pt x="3379949" y="0"/>
                      <a:pt x="3435829" y="55880"/>
                      <a:pt x="3435829" y="124460"/>
                    </a:cubicBezTo>
                    <a:lnTo>
                      <a:pt x="3435829" y="539617"/>
                    </a:lnTo>
                    <a:cubicBezTo>
                      <a:pt x="3435829" y="608197"/>
                      <a:pt x="3379949" y="664077"/>
                      <a:pt x="3311369" y="664077"/>
                    </a:cubicBezTo>
                    <a:close/>
                  </a:path>
                </a:pathLst>
              </a:custGeom>
              <a:solidFill>
                <a:srgbClr val="1026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97161" y="797641"/>
              <a:ext cx="12252523" cy="888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CFECFA"/>
                  </a:solidFill>
                  <a:latin typeface="Open Sans"/>
                </a:rPr>
                <a:t>Global Average Pooling &gt; Dense Layers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76433" y="5554969"/>
            <a:ext cx="9935134" cy="1920263"/>
            <a:chOff x="0" y="0"/>
            <a:chExt cx="13246846" cy="25603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246846" cy="2560351"/>
              <a:chOff x="0" y="0"/>
              <a:chExt cx="3435829" cy="664077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435829" cy="664077"/>
              </a:xfrm>
              <a:custGeom>
                <a:avLst/>
                <a:gdLst/>
                <a:ahLst/>
                <a:cxnLst/>
                <a:rect r="r" b="b" t="t" l="l"/>
                <a:pathLst>
                  <a:path h="664077" w="3435829">
                    <a:moveTo>
                      <a:pt x="3311368" y="664077"/>
                    </a:moveTo>
                    <a:lnTo>
                      <a:pt x="124460" y="664077"/>
                    </a:lnTo>
                    <a:cubicBezTo>
                      <a:pt x="55880" y="664077"/>
                      <a:pt x="0" y="608197"/>
                      <a:pt x="0" y="53961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11369" y="0"/>
                    </a:lnTo>
                    <a:cubicBezTo>
                      <a:pt x="3379949" y="0"/>
                      <a:pt x="3435829" y="55880"/>
                      <a:pt x="3435829" y="124460"/>
                    </a:cubicBezTo>
                    <a:lnTo>
                      <a:pt x="3435829" y="539617"/>
                    </a:lnTo>
                    <a:cubicBezTo>
                      <a:pt x="3435829" y="608197"/>
                      <a:pt x="3379949" y="664077"/>
                      <a:pt x="3311369" y="664077"/>
                    </a:cubicBezTo>
                    <a:close/>
                  </a:path>
                </a:pathLst>
              </a:custGeom>
              <a:solidFill>
                <a:srgbClr val="10263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99581" y="323574"/>
              <a:ext cx="10047684" cy="183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CFECFA"/>
                  </a:solidFill>
                  <a:latin typeface="Open Sans"/>
                </a:rPr>
                <a:t>Deeper Neural Networks 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CFECFA"/>
                  </a:solidFill>
                  <a:latin typeface="Open Sans"/>
                </a:rPr>
                <a:t>does not mean better Networks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4295371"/>
            <a:ext cx="471677" cy="4716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5890154"/>
            <a:ext cx="471677" cy="4716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7489785"/>
            <a:ext cx="471677" cy="4716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8786623"/>
            <a:ext cx="471677" cy="4716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2993684"/>
            <a:ext cx="471677" cy="4716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19175"/>
            <a:ext cx="69195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1650" y="2923096"/>
            <a:ext cx="73192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3"/>
              </a:lnSpc>
            </a:pPr>
            <a:r>
              <a:rPr lang="en-US" sz="3018">
                <a:solidFill>
                  <a:srgbClr val="FFFFFF"/>
                </a:solidFill>
                <a:latin typeface="Fira Sans Light"/>
              </a:rPr>
              <a:t>Problem Statement &amp; Methadology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21650" y="4257271"/>
            <a:ext cx="73192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3"/>
              </a:lnSpc>
            </a:pPr>
            <a:r>
              <a:rPr lang="en-US" sz="3018">
                <a:solidFill>
                  <a:srgbClr val="FFFFFF"/>
                </a:solidFill>
                <a:latin typeface="Fira Sans Light"/>
              </a:rPr>
              <a:t>Background 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1650" y="5591446"/>
            <a:ext cx="7319286" cy="99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3"/>
              </a:lnSpc>
            </a:pPr>
            <a:r>
              <a:rPr lang="en-US" sz="3018">
                <a:solidFill>
                  <a:srgbClr val="FFFFFF"/>
                </a:solidFill>
                <a:latin typeface="Fira Sans Light"/>
              </a:rPr>
              <a:t>Feature Engineering &amp; Image Augmentation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1650" y="7414349"/>
            <a:ext cx="73192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3"/>
              </a:lnSpc>
            </a:pPr>
            <a:r>
              <a:rPr lang="en-US" sz="3018">
                <a:solidFill>
                  <a:srgbClr val="FFFFFF"/>
                </a:solidFill>
                <a:latin typeface="Fira Sans Light"/>
              </a:rPr>
              <a:t>Model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21650" y="8748523"/>
            <a:ext cx="73192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3"/>
              </a:lnSpc>
            </a:pPr>
            <a:r>
              <a:rPr lang="en-US" sz="3018">
                <a:solidFill>
                  <a:srgbClr val="FFFFFF"/>
                </a:solidFill>
                <a:latin typeface="Fira Sans Light"/>
              </a:rPr>
              <a:t>Conclusions &amp; Recommendations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8277056" y="3847732"/>
            <a:ext cx="898224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8277056" y="5181907"/>
            <a:ext cx="898224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8277056" y="7004810"/>
            <a:ext cx="898224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8277056" y="8338984"/>
            <a:ext cx="898224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5872613"/>
            <a:ext cx="471677" cy="47167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4289403"/>
            <a:ext cx="471677" cy="47167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4703" y="2993684"/>
            <a:ext cx="471677" cy="471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28" y="3616283"/>
            <a:ext cx="14795544" cy="3054434"/>
            <a:chOff x="0" y="0"/>
            <a:chExt cx="19727391" cy="40725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351854"/>
              <a:ext cx="1972739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9727391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CFECFA"/>
                  </a:solidFill>
                  <a:latin typeface="Fira Sans Medium"/>
                </a:rPr>
                <a:t>Image Classification task using CNN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8288000" cy="5143500"/>
          </a:xfrm>
          <a:prstGeom prst="rect">
            <a:avLst/>
          </a:prstGeom>
          <a:solidFill>
            <a:srgbClr val="CFEC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903015"/>
            <a:chOff x="0" y="0"/>
            <a:chExt cx="21640800" cy="3870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640800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000000"/>
                  </a:solidFill>
                  <a:latin typeface="Fira Sans Bold"/>
                </a:rPr>
                <a:t>Fashion MNIST Dataset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11712"/>
              <a:ext cx="21640800" cy="195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The Fashion MNIST dataset is a standard image classification dataset used in Computer Vision and Deep Learning comprising of 60000 small square 28 by 28 greyscale images of 10 types of clothing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355285"/>
            <a:ext cx="16230600" cy="2407715"/>
            <a:chOff x="0" y="0"/>
            <a:chExt cx="21640800" cy="32102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1640800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000000"/>
                  </a:solidFill>
                  <a:latin typeface="Fira Sans Bold"/>
                </a:rPr>
                <a:t>CIFAR-10 Dataset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11712"/>
              <a:ext cx="21640800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The CIFAR-10 Dataset consists of 60000 32 by 32 colour images in 10 classes. The dataset is divided into five training batches and one test batch, each with 10000 images.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8288000" cy="5143500"/>
          </a:xfrm>
          <a:prstGeom prst="rect">
            <a:avLst/>
          </a:prstGeom>
          <a:solidFill>
            <a:srgbClr val="CFECF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-952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ira Sans Bold"/>
              </a:rPr>
              <a:t>Fashion MNIST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3397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ira Sans Bold"/>
              </a:rPr>
              <a:t>CIFAR-10 Dataset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1563" y="6286500"/>
            <a:ext cx="3389604" cy="2471530"/>
            <a:chOff x="0" y="0"/>
            <a:chExt cx="4519472" cy="329537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96799"/>
              <a:ext cx="4519472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Flatten label dataset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15434" y="6286500"/>
            <a:ext cx="3389604" cy="2966830"/>
            <a:chOff x="0" y="0"/>
            <a:chExt cx="4519472" cy="39557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96799"/>
              <a:ext cx="4519472" cy="195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Data Augmentation using Image Data Generator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79305" y="6286500"/>
            <a:ext cx="3389604" cy="3462130"/>
            <a:chOff x="0" y="0"/>
            <a:chExt cx="4519472" cy="461617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96799"/>
              <a:ext cx="4519472" cy="261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Normalize</a:t>
              </a: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 the image pixel values to be between 0 and 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46833" y="6286500"/>
            <a:ext cx="3389604" cy="2471530"/>
            <a:chOff x="0" y="0"/>
            <a:chExt cx="4519472" cy="329537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996799"/>
              <a:ext cx="4519472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Encode label data (y_train and y_test)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25069" y="1143000"/>
            <a:ext cx="15237863" cy="3462130"/>
            <a:chOff x="0" y="0"/>
            <a:chExt cx="20317150" cy="461617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996799"/>
              <a:ext cx="4519472" cy="195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Reshape each image to be shape (28x28x1)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418495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418495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418495" y="1996799"/>
              <a:ext cx="4519472" cy="195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Data Augmentation using Image Data Generator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836989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836989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836989" y="1996799"/>
              <a:ext cx="4519472" cy="261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Normalize</a:t>
              </a: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 the image pixel values to be between 0 and 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5797678" y="-9525"/>
              <a:ext cx="135881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797678" y="1000909"/>
              <a:ext cx="4519472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Fira Sans Medium"/>
                </a:rPr>
                <a:t>Step 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5797678" y="1996799"/>
              <a:ext cx="4519472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3000">
                  <a:solidFill>
                    <a:srgbClr val="000000"/>
                  </a:solidFill>
                  <a:latin typeface="Fira Sans Light"/>
                </a:rPr>
                <a:t>Encode label data (y_train and y_test)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15051" y="3728418"/>
            <a:ext cx="7644249" cy="55298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634991"/>
            <a:ext cx="7111090" cy="56233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6794"/>
            <a:ext cx="1105766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ira Sans Bold"/>
              </a:rPr>
              <a:t>Feature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47450"/>
            <a:ext cx="4577209" cy="88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Fashion MNIST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36000" y="2840876"/>
            <a:ext cx="2735312" cy="88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CIFAR-10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1614340" y="4033882"/>
            <a:ext cx="9070685" cy="22192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397919"/>
            <a:ext cx="10798748" cy="68603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9290"/>
            <a:ext cx="9306644" cy="126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80"/>
              </a:lnSpc>
            </a:pPr>
            <a:r>
              <a:rPr lang="en-US" sz="8234">
                <a:solidFill>
                  <a:srgbClr val="000000"/>
                </a:solidFill>
                <a:latin typeface="Fira Sans Bold"/>
              </a:rPr>
              <a:t>Modified VGG-16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34977" y="0"/>
            <a:ext cx="5653023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357085"/>
            <a:ext cx="11034042" cy="59012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9175"/>
            <a:ext cx="11606277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ira Sans Bold"/>
              </a:rPr>
              <a:t>Baseline Model for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ira Sans Bold"/>
              </a:rPr>
              <a:t>Fashion MNIST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46906" y="0"/>
            <a:ext cx="30410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314700"/>
            <a:ext cx="11006942" cy="59840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9175"/>
            <a:ext cx="11606277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CFECFA"/>
                </a:solidFill>
                <a:latin typeface="Fira Sans Bold"/>
              </a:rPr>
              <a:t>Baseline Model for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CFECFA"/>
                </a:solidFill>
                <a:latin typeface="Fira Sans Bold"/>
              </a:rPr>
              <a:t>CIFAR-10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DAEwuBiu8PU</dc:identifier>
  <dcterms:modified xsi:type="dcterms:W3CDTF">2011-08-01T06:04:30Z</dcterms:modified>
  <cp:revision>1</cp:revision>
  <dc:title>CIFAR-10 Image Classification</dc:title>
</cp:coreProperties>
</file>